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68" r:id="rId2"/>
    <p:sldId id="264" r:id="rId3"/>
    <p:sldId id="306" r:id="rId4"/>
    <p:sldId id="272" r:id="rId5"/>
    <p:sldId id="307" r:id="rId6"/>
    <p:sldId id="305" r:id="rId7"/>
    <p:sldId id="308" r:id="rId8"/>
    <p:sldId id="298" r:id="rId9"/>
    <p:sldId id="304" r:id="rId10"/>
    <p:sldId id="310" r:id="rId11"/>
    <p:sldId id="309" r:id="rId12"/>
    <p:sldId id="31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3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2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2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0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9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4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5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0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63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7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1000" t="10000" b="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EEB76-D31E-47EB-91D7-995830A3D4DD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065E5-447E-4EBB-ABF7-680A22C65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1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rk@kirkdavisaccounting.com.au" TargetMode="External"/><Relationship Id="rId2" Type="http://schemas.openxmlformats.org/officeDocument/2006/relationships/hyperlink" Target="http://www.kirkdavisaccounting.com.au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irk@kirkdavisaccounting.com.au" TargetMode="External"/><Relationship Id="rId2" Type="http://schemas.openxmlformats.org/officeDocument/2006/relationships/hyperlink" Target="http://www.kirkdavisaccounting.com.a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83" y="3466530"/>
            <a:ext cx="10515600" cy="310621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r>
              <a:rPr lang="en-US" sz="2000" dirty="0" smtClean="0"/>
              <a:t>This </a:t>
            </a:r>
            <a:r>
              <a:rPr lang="en-US" sz="2000" dirty="0" smtClean="0"/>
              <a:t>presentation is general information only and you should seek advice on </a:t>
            </a:r>
          </a:p>
          <a:p>
            <a:pPr marL="0" indent="0" algn="ctr">
              <a:buNone/>
            </a:pPr>
            <a:r>
              <a:rPr lang="en-US" sz="2000" dirty="0" smtClean="0"/>
              <a:t>your specific circumstances.  </a:t>
            </a:r>
            <a:endParaRPr lang="en-US" sz="2000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www.kirkdavisaccounting.com.au</a:t>
            </a:r>
            <a:endParaRPr lang="en-US" sz="2000" b="1" dirty="0"/>
          </a:p>
          <a:p>
            <a:pPr marL="0" indent="0" algn="ctr">
              <a:buNone/>
            </a:pPr>
            <a:r>
              <a:rPr lang="en-US" sz="2000" b="1" dirty="0">
                <a:hlinkClick r:id="rId3"/>
              </a:rPr>
              <a:t>kirk@kirkdavisaccounting.com.au</a:t>
            </a:r>
            <a:endParaRPr lang="en-US" sz="2000" b="1" dirty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410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582" y="1914812"/>
            <a:ext cx="9237785" cy="4617873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There must be a clear link between the income earned and the expense incurred.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Products purchased for personal use are not genuine business expenses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Genuine business expenses can include the work related percentage of: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Motor vehicle and travel expenses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Home office expenses including rent, electricity and computers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Telephone and internet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Hostess gifts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000" dirty="0" smtClean="0"/>
              <a:t>Professional </a:t>
            </a:r>
            <a:r>
              <a:rPr lang="en-AU" sz="2000" dirty="0"/>
              <a:t>seminars, courses, conferences and workshops or trade </a:t>
            </a:r>
            <a:r>
              <a:rPr lang="en-AU" sz="2000" dirty="0" smtClean="0"/>
              <a:t>books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000" dirty="0" smtClean="0"/>
              <a:t>Independent </a:t>
            </a:r>
            <a:r>
              <a:rPr lang="en-AU" sz="2000" dirty="0"/>
              <a:t>resellers can </a:t>
            </a:r>
            <a:r>
              <a:rPr lang="en-AU" sz="2000" dirty="0" smtClean="0"/>
              <a:t>include the </a:t>
            </a:r>
            <a:r>
              <a:rPr lang="en-AU" sz="2000" dirty="0"/>
              <a:t>cost of goods sold </a:t>
            </a:r>
            <a:r>
              <a:rPr lang="en-AU" sz="2000" dirty="0" smtClean="0"/>
              <a:t>(COGS) </a:t>
            </a:r>
            <a:endParaRPr lang="en-US" sz="2000" dirty="0" smtClean="0"/>
          </a:p>
          <a:p>
            <a:pPr marL="457200" indent="-457200" algn="l">
              <a:buAutoNum type="arabicPeriod"/>
            </a:pPr>
            <a:endParaRPr lang="en-US" sz="2000" dirty="0" smtClean="0"/>
          </a:p>
          <a:p>
            <a:pPr algn="l"/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Genuine Business Expenses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957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582" y="1914812"/>
            <a:ext cx="9237785" cy="4617873"/>
          </a:xfrm>
        </p:spPr>
        <p:txBody>
          <a:bodyPr>
            <a:normAutofit/>
          </a:bodyPr>
          <a:lstStyle/>
          <a:p>
            <a:pPr algn="l"/>
            <a:r>
              <a:rPr lang="en-AU" sz="2000" smtClean="0"/>
              <a:t>Independent salespeople </a:t>
            </a:r>
            <a:r>
              <a:rPr lang="en-AU" sz="2000" dirty="0" smtClean="0"/>
              <a:t>need </a:t>
            </a:r>
            <a:r>
              <a:rPr lang="en-AU" sz="2000" dirty="0"/>
              <a:t>to ensure </a:t>
            </a:r>
            <a:r>
              <a:rPr lang="en-AU" sz="2000" dirty="0" smtClean="0"/>
              <a:t>they keep </a:t>
            </a:r>
            <a:r>
              <a:rPr lang="en-AU" sz="2000" dirty="0"/>
              <a:t>appropriate </a:t>
            </a:r>
            <a:r>
              <a:rPr lang="en-AU" sz="2000" dirty="0" smtClean="0"/>
              <a:t>business and tax records for </a:t>
            </a:r>
            <a:r>
              <a:rPr lang="en-AU" sz="2000" dirty="0"/>
              <a:t>at least five years. It is important to note that </a:t>
            </a:r>
            <a:r>
              <a:rPr lang="en-AU" sz="2000" dirty="0" smtClean="0"/>
              <a:t>agents can </a:t>
            </a:r>
            <a:r>
              <a:rPr lang="en-AU" sz="2000" dirty="0"/>
              <a:t>scan and keep digital copies of </a:t>
            </a:r>
            <a:r>
              <a:rPr lang="en-AU" sz="2000" dirty="0" smtClean="0"/>
              <a:t>their records </a:t>
            </a:r>
            <a:r>
              <a:rPr lang="en-AU" sz="2000" dirty="0"/>
              <a:t>as long as </a:t>
            </a:r>
            <a:r>
              <a:rPr lang="en-AU" sz="2000" dirty="0" smtClean="0"/>
              <a:t>they can </a:t>
            </a:r>
            <a:r>
              <a:rPr lang="en-AU" sz="2000" dirty="0"/>
              <a:t>provide them to the ATO at a later </a:t>
            </a:r>
            <a:r>
              <a:rPr lang="en-AU" sz="2000" dirty="0" smtClean="0"/>
              <a:t>date.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Independent salespeople who start a company need to also keep their company records for seven years.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Record Keeping Requirements 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56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97" y="237153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2400" b="1" dirty="0" smtClean="0">
                <a:hlinkClick r:id="rId2"/>
              </a:rPr>
              <a:t>www.kirkdavisaccounting.com.au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>
                <a:hlinkClick r:id="rId3"/>
              </a:rPr>
              <a:t>kirk@kirkdavisaccounting.com.au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79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646" y="1959350"/>
            <a:ext cx="9237785" cy="4646166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This webinar focuses on some of the issues and problems we have seen with </a:t>
            </a:r>
            <a:r>
              <a:rPr lang="en-US" sz="2000" dirty="0" smtClean="0"/>
              <a:t>independent </a:t>
            </a:r>
            <a:r>
              <a:rPr lang="en-US" sz="2000" dirty="0"/>
              <a:t>s</a:t>
            </a:r>
            <a:r>
              <a:rPr lang="en-US" sz="2000" dirty="0" smtClean="0"/>
              <a:t>alespeople</a:t>
            </a:r>
            <a:r>
              <a:rPr lang="en-US" sz="2000" dirty="0" smtClean="0"/>
              <a:t>.   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Background and experience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Who is entitled to an Australian Business Number (ABN)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What are the consequences of paying agents who don’t have an ABN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How does Goods and Services Tax (GST) effect the Direct Selling / MLM industry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sz="2000" dirty="0"/>
              <a:t>Recipient Created Tax Invoices (RCTI)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MLM purchases for personal use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Providing year end commission summaries  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sz="2000" dirty="0"/>
              <a:t>Genuine </a:t>
            </a:r>
            <a:r>
              <a:rPr lang="en-US" sz="2000" dirty="0" smtClean="0"/>
              <a:t>business expenses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US" sz="2000" dirty="0" smtClean="0"/>
              <a:t>Record keeping requirements </a:t>
            </a:r>
            <a:endParaRPr lang="en-US" sz="2000" dirty="0"/>
          </a:p>
          <a:p>
            <a:pPr marL="457200" indent="-457200" algn="l">
              <a:buAutoNum type="arabicPeriod"/>
            </a:pPr>
            <a:endParaRPr lang="en-US" sz="2000" dirty="0" smtClean="0"/>
          </a:p>
          <a:p>
            <a:pPr marL="457200" indent="-457200" algn="l">
              <a:buAutoNum type="arabicPeriod"/>
            </a:pP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Topics Covered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321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824074"/>
            <a:ext cx="9237785" cy="5033926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/>
              <a:t>Direct selling experience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Grew up in the industry and worked for a law firm </a:t>
            </a:r>
            <a:r>
              <a:rPr lang="en-US" sz="2000" dirty="0" err="1" smtClean="0"/>
              <a:t>specialising</a:t>
            </a:r>
            <a:r>
              <a:rPr lang="en-US" sz="2000" dirty="0" smtClean="0"/>
              <a:t> in direct selling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Worked as an </a:t>
            </a:r>
            <a:r>
              <a:rPr lang="en-US" sz="2000" dirty="0" smtClean="0"/>
              <a:t>independent </a:t>
            </a:r>
            <a:r>
              <a:rPr lang="en-US" sz="2000" dirty="0"/>
              <a:t>s</a:t>
            </a:r>
            <a:r>
              <a:rPr lang="en-US" sz="2000" dirty="0" smtClean="0"/>
              <a:t>alesperson </a:t>
            </a:r>
            <a:r>
              <a:rPr lang="en-US" sz="2000" dirty="0" smtClean="0"/>
              <a:t>for: 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Australian Aqua Air (‘Rainbow’ vacuum cleaners)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World Book (encyclopedia) 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Vapor Master (steam cleaners)  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b="1" dirty="0" smtClean="0"/>
              <a:t>Accounting and business advisor 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Worked at a BRW top 100 accounting firm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Started my own firm in 2011 </a:t>
            </a:r>
            <a:r>
              <a:rPr lang="en-US" sz="2000" dirty="0" err="1" smtClean="0"/>
              <a:t>specialising</a:t>
            </a:r>
            <a:r>
              <a:rPr lang="en-US" sz="2000" dirty="0" smtClean="0"/>
              <a:t> in the direct selling / MLM industry 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Joined the Australian DSA as a suppler member in 2015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Presented to a number of top 100 USA direct selling / MLM companies</a:t>
            </a:r>
          </a:p>
          <a:p>
            <a:pPr marL="457200" indent="-457200" algn="l">
              <a:buAutoNum type="arabicPeriod"/>
            </a:pP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Our Background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499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582" y="1901165"/>
            <a:ext cx="9237785" cy="4839288"/>
          </a:xfrm>
        </p:spPr>
        <p:txBody>
          <a:bodyPr>
            <a:normAutofit/>
          </a:bodyPr>
          <a:lstStyle/>
          <a:p>
            <a:pPr algn="l"/>
            <a:r>
              <a:rPr lang="en-AU" sz="2000" dirty="0"/>
              <a:t>A business can often be characterised as having some of the following:</a:t>
            </a:r>
            <a:endParaRPr lang="en-US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AU" sz="2000" dirty="0" smtClean="0"/>
              <a:t>The </a:t>
            </a:r>
            <a:r>
              <a:rPr lang="en-AU" sz="2000" dirty="0"/>
              <a:t>activities performed have a commercial character and they are being done for the purpose and likelihood of earning a </a:t>
            </a:r>
            <a:r>
              <a:rPr lang="en-AU" sz="2000" dirty="0" smtClean="0"/>
              <a:t>profit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AU" sz="2000" dirty="0"/>
              <a:t>R</a:t>
            </a:r>
            <a:r>
              <a:rPr lang="en-AU" sz="2000" dirty="0" smtClean="0"/>
              <a:t>epeating transactions </a:t>
            </a:r>
            <a:r>
              <a:rPr lang="en-AU" sz="2000" dirty="0"/>
              <a:t>and </a:t>
            </a:r>
            <a:r>
              <a:rPr lang="en-AU" sz="2000" dirty="0" smtClean="0"/>
              <a:t>appropriate </a:t>
            </a:r>
            <a:r>
              <a:rPr lang="en-AU" sz="2000" dirty="0"/>
              <a:t>business </a:t>
            </a:r>
            <a:r>
              <a:rPr lang="en-AU" sz="2000" dirty="0" smtClean="0"/>
              <a:t>records are kept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AU" sz="2000" dirty="0" smtClean="0"/>
              <a:t>There is a </a:t>
            </a:r>
            <a:r>
              <a:rPr lang="en-AU" sz="2000" dirty="0"/>
              <a:t>separate bank account, a registered business name and other </a:t>
            </a:r>
            <a:r>
              <a:rPr lang="en-AU" sz="2000" dirty="0" smtClean="0"/>
              <a:t>registrations</a:t>
            </a:r>
          </a:p>
          <a:p>
            <a:pPr lvl="0" algn="l"/>
            <a:endParaRPr lang="en-US" sz="2000" dirty="0" smtClean="0"/>
          </a:p>
          <a:p>
            <a:pPr lvl="0" algn="l"/>
            <a:r>
              <a:rPr lang="en-US" sz="2000" dirty="0" smtClean="0"/>
              <a:t>We often hear complaints where independent salespeople promote a ‘business opportunity’, however the downline ABN applications are rejected by the ATO for being too similar to a hobby.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Business or Hobby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83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582" y="1901165"/>
            <a:ext cx="9237785" cy="483928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A genuine business needs an Australian Business Number (ABN)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There is often confusion as the USA doesn’t have a business number requirement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Where the business makes payments to agents who don’t have an ABN: 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>
                <a:sym typeface="Wingdings" panose="05000000000000000000" pitchFamily="2" charset="2"/>
              </a:rPr>
              <a:t>B</a:t>
            </a:r>
            <a:r>
              <a:rPr lang="en-US" sz="2000" dirty="0" smtClean="0">
                <a:sym typeface="Wingdings" panose="05000000000000000000" pitchFamily="2" charset="2"/>
              </a:rPr>
              <a:t>usiness needs to withhold 49% of the payment and report it to the ATO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ATO assumes the business did withhold the 49%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$10,000pa threshold for DSA members: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DSA members need a mechanism to check ABNs to identify when individual 	agent commissions approach $10,000pa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We often see that commission payments are above the $10,000pa 	exemption, but there is still no ABN and no ABN withholding </a:t>
            </a:r>
            <a:endParaRPr lang="en-US" sz="2000" dirty="0" smtClean="0"/>
          </a:p>
          <a:p>
            <a:pPr algn="l"/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Australian Business Number (ABN)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833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582" y="1901165"/>
            <a:ext cx="9237785" cy="483928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Businesses normally do not charge GST where customers import products directly: 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Customs charges GST to the importer directly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We have seen agents and customers </a:t>
            </a:r>
            <a:r>
              <a:rPr lang="en-US" sz="2000" dirty="0" smtClean="0">
                <a:sym typeface="Wingdings" panose="05000000000000000000" pitchFamily="2" charset="2"/>
              </a:rPr>
              <a:t>effectively paying </a:t>
            </a:r>
            <a:r>
              <a:rPr lang="en-US" sz="2000" dirty="0" smtClean="0">
                <a:sym typeface="Wingdings" panose="05000000000000000000" pitchFamily="2" charset="2"/>
              </a:rPr>
              <a:t>GST twice   </a:t>
            </a:r>
            <a:endParaRPr lang="en-US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Commission payments need to include GST where the independent salesperson is registered for GST:</a:t>
            </a:r>
          </a:p>
          <a:p>
            <a:pPr algn="l"/>
            <a:r>
              <a:rPr lang="en-US" sz="2000" dirty="0" smtClean="0">
                <a:sym typeface="Wingdings" panose="05000000000000000000" pitchFamily="2" charset="2"/>
              </a:rPr>
              <a:t>	 Agents often register for GST before reaching the $75,000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threshold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Agents often already have GST registration from a previous business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Independent salespeople may earn $30,000 from 3 different companies 	and therefore be required to register for GST</a:t>
            </a: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	</a:t>
            </a: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Goods and Services Tax (GST)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370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582" y="1914812"/>
            <a:ext cx="9237785" cy="4617873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Recipient Created </a:t>
            </a:r>
            <a:r>
              <a:rPr lang="en-US" sz="2000" dirty="0" smtClean="0"/>
              <a:t>Tax Invoices are </a:t>
            </a:r>
            <a:r>
              <a:rPr lang="en-US" sz="2000" dirty="0"/>
              <a:t>issued </a:t>
            </a:r>
            <a:r>
              <a:rPr lang="en-US" sz="2000" dirty="0" smtClean="0"/>
              <a:t>by the recipient of the supply (direct selling business) rather </a:t>
            </a:r>
            <a:r>
              <a:rPr lang="en-US" sz="2000" dirty="0"/>
              <a:t>than by the </a:t>
            </a:r>
            <a:r>
              <a:rPr lang="en-US" sz="2000" dirty="0" smtClean="0"/>
              <a:t>supplier (independent salesperson). We have identified a number of common issues effecting direct selling businesses: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Independent salespeople fail to register for GST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The direct selling business and the independent salesperson do not have </a:t>
            </a:r>
            <a:r>
              <a:rPr lang="en-US" sz="2000" dirty="0"/>
              <a:t>a </a:t>
            </a:r>
            <a:r>
              <a:rPr lang="en-US" sz="2000" b="1" dirty="0"/>
              <a:t>written agreement</a:t>
            </a:r>
            <a:r>
              <a:rPr lang="en-US" sz="2000" dirty="0"/>
              <a:t> </a:t>
            </a:r>
            <a:r>
              <a:rPr lang="en-US" sz="2000" dirty="0" smtClean="0"/>
              <a:t>in place specifying the </a:t>
            </a:r>
            <a:r>
              <a:rPr lang="en-US" sz="2000" dirty="0"/>
              <a:t>supplies to which </a:t>
            </a:r>
            <a:r>
              <a:rPr lang="en-US" sz="2000" dirty="0" smtClean="0"/>
              <a:t>the RCTI relates</a:t>
            </a:r>
          </a:p>
          <a:p>
            <a:pPr marL="457200" indent="-457200" algn="l">
              <a:buAutoNum type="arabicPeriod"/>
            </a:pPr>
            <a:r>
              <a:rPr lang="en-US" sz="2000" dirty="0" smtClean="0"/>
              <a:t>The direct selling business often does not </a:t>
            </a:r>
            <a:r>
              <a:rPr lang="en-US" sz="2000" dirty="0" err="1" smtClean="0"/>
              <a:t>realise</a:t>
            </a:r>
            <a:r>
              <a:rPr lang="en-US" sz="2000" dirty="0" smtClean="0"/>
              <a:t> that it is required to </a:t>
            </a:r>
            <a:r>
              <a:rPr lang="en-US" sz="2000" b="1" dirty="0" smtClean="0"/>
              <a:t>indemnify</a:t>
            </a:r>
            <a:r>
              <a:rPr lang="en-US" sz="2000" dirty="0" smtClean="0"/>
              <a:t> the independent salesperson for </a:t>
            </a:r>
            <a:r>
              <a:rPr lang="en-US" sz="2000" dirty="0"/>
              <a:t>any liability for GST and </a:t>
            </a:r>
            <a:r>
              <a:rPr lang="en-US" sz="2000" dirty="0" smtClean="0"/>
              <a:t>penalties that </a:t>
            </a:r>
            <a:r>
              <a:rPr lang="en-US" sz="2000" dirty="0"/>
              <a:t>may arise from an understatement of the GST </a:t>
            </a:r>
            <a:r>
              <a:rPr lang="en-US" sz="2000" dirty="0" smtClean="0"/>
              <a:t>payable</a:t>
            </a:r>
            <a:endParaRPr lang="en-US" sz="2000" dirty="0"/>
          </a:p>
          <a:p>
            <a:pPr marL="342900" indent="-342900" algn="l">
              <a:buFont typeface="Wingdings" panose="05000000000000000000" pitchFamily="2" charset="2"/>
              <a:buChar char="à"/>
            </a:pPr>
            <a:r>
              <a:rPr lang="en-US" sz="2000" dirty="0" smtClean="0">
                <a:sym typeface="Wingdings" panose="05000000000000000000" pitchFamily="2" charset="2"/>
              </a:rPr>
              <a:t>There is a potential liability for GST and fines to the direct selling company  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Recipient Created Tax Invoices (RCTI)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3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582" y="1914812"/>
            <a:ext cx="9237785" cy="3131973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Direct selling companies promote a business opportunity and often say that being on </a:t>
            </a:r>
            <a:r>
              <a:rPr lang="en-US" sz="2000" dirty="0" err="1" smtClean="0"/>
              <a:t>autoship</a:t>
            </a:r>
            <a:r>
              <a:rPr lang="en-US" sz="2000" dirty="0" smtClean="0"/>
              <a:t> is a genuine business expense as it’s a requirement to earn commissions.</a:t>
            </a:r>
            <a:endParaRPr lang="en-US" sz="2000" dirty="0"/>
          </a:p>
          <a:p>
            <a:pPr algn="l"/>
            <a:r>
              <a:rPr lang="en-US" sz="2000" b="1" dirty="0" smtClean="0"/>
              <a:t>Personal use</a:t>
            </a:r>
          </a:p>
          <a:p>
            <a:pPr algn="l"/>
            <a:r>
              <a:rPr lang="en-US" sz="2000" dirty="0" smtClean="0"/>
              <a:t>However, where </a:t>
            </a:r>
            <a:r>
              <a:rPr lang="en-US" sz="2000" dirty="0"/>
              <a:t>independent salespeople </a:t>
            </a:r>
            <a:r>
              <a:rPr lang="en-US" sz="2000" dirty="0" smtClean="0"/>
              <a:t>purchase products </a:t>
            </a:r>
            <a:r>
              <a:rPr lang="en-US" sz="2000" dirty="0"/>
              <a:t>for personal </a:t>
            </a:r>
            <a:r>
              <a:rPr lang="en-US" sz="2000" dirty="0" smtClean="0"/>
              <a:t>use (</a:t>
            </a:r>
            <a:r>
              <a:rPr lang="en-US" sz="2000" dirty="0" err="1" smtClean="0"/>
              <a:t>eg</a:t>
            </a:r>
            <a:r>
              <a:rPr lang="en-US" sz="2000" dirty="0" smtClean="0"/>
              <a:t> on </a:t>
            </a:r>
            <a:r>
              <a:rPr lang="en-US" sz="2000" dirty="0" err="1" smtClean="0"/>
              <a:t>autoship</a:t>
            </a:r>
            <a:r>
              <a:rPr lang="en-US" sz="2000" dirty="0" smtClean="0"/>
              <a:t>), such purchases are private in nature and therefore not a genuine business expense.</a:t>
            </a:r>
          </a:p>
          <a:p>
            <a:pPr algn="l"/>
            <a:r>
              <a:rPr lang="en-US" sz="2000" dirty="0" smtClean="0"/>
              <a:t>Furthermore, purchases for personal use would normally not attract GST on the associated commissions for these purchases.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MLM Purchases for Personal </a:t>
            </a:r>
            <a:r>
              <a:rPr lang="en-US" sz="3200" b="1" dirty="0">
                <a:latin typeface="+mn-lt"/>
              </a:rPr>
              <a:t>U</a:t>
            </a:r>
            <a:r>
              <a:rPr lang="en-US" sz="3200" b="1" dirty="0" smtClean="0">
                <a:latin typeface="+mn-lt"/>
              </a:rPr>
              <a:t>se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2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582" y="1914812"/>
            <a:ext cx="9237785" cy="4617873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Our firm encourages direct selling / MLM companies to issue annual commission summaries to independent </a:t>
            </a:r>
            <a:r>
              <a:rPr lang="en-US" sz="2000" dirty="0" smtClean="0"/>
              <a:t>salespeople. </a:t>
            </a:r>
            <a:r>
              <a:rPr lang="en-US" sz="2000" dirty="0"/>
              <a:t>These summaries can simplify the process for independent salespeople </a:t>
            </a:r>
            <a:r>
              <a:rPr lang="en-US" sz="2000" dirty="0" smtClean="0"/>
              <a:t>in preparing their </a:t>
            </a:r>
            <a:r>
              <a:rPr lang="en-US" sz="2000" dirty="0"/>
              <a:t>personal year end tax returns.</a:t>
            </a:r>
          </a:p>
          <a:p>
            <a:pPr algn="l"/>
            <a:r>
              <a:rPr lang="en-US" sz="2000" dirty="0"/>
              <a:t>These commission summaries </a:t>
            </a:r>
            <a:r>
              <a:rPr lang="en-US" sz="2000" dirty="0" smtClean="0"/>
              <a:t>could include: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direct selling company’s name and </a:t>
            </a:r>
            <a:r>
              <a:rPr lang="en-US" sz="2000" dirty="0" smtClean="0"/>
              <a:t>ABN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The name</a:t>
            </a:r>
            <a:r>
              <a:rPr lang="en-US" sz="2000" dirty="0"/>
              <a:t>, address and ABN of the independent </a:t>
            </a:r>
            <a:r>
              <a:rPr lang="en-US" sz="2000" dirty="0" smtClean="0"/>
              <a:t>salesperson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A </a:t>
            </a:r>
            <a:r>
              <a:rPr lang="en-US" sz="2000" dirty="0"/>
              <a:t>description of the income </a:t>
            </a:r>
            <a:r>
              <a:rPr lang="en-US" sz="2000" dirty="0" smtClean="0"/>
              <a:t>earned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Any GST included in the commission payments  </a:t>
            </a:r>
          </a:p>
          <a:p>
            <a:pPr algn="l"/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6582" y="552328"/>
            <a:ext cx="9144000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MLM Year End Commission Summaries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68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1570</TotalTime>
  <Words>787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Sales Compliance</dc:title>
  <dc:creator>Kirk</dc:creator>
  <cp:lastModifiedBy>Kirk</cp:lastModifiedBy>
  <cp:revision>221</cp:revision>
  <dcterms:created xsi:type="dcterms:W3CDTF">2016-03-17T05:18:23Z</dcterms:created>
  <dcterms:modified xsi:type="dcterms:W3CDTF">2016-04-25T21:44:58Z</dcterms:modified>
</cp:coreProperties>
</file>