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sldIdLst>
    <p:sldId id="268" r:id="rId2"/>
    <p:sldId id="264" r:id="rId3"/>
    <p:sldId id="306" r:id="rId4"/>
    <p:sldId id="272" r:id="rId5"/>
    <p:sldId id="307" r:id="rId6"/>
    <p:sldId id="305" r:id="rId7"/>
    <p:sldId id="308" r:id="rId8"/>
    <p:sldId id="298" r:id="rId9"/>
    <p:sldId id="304" r:id="rId10"/>
    <p:sldId id="310" r:id="rId11"/>
    <p:sldId id="309" r:id="rId12"/>
    <p:sldId id="31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EEB76-D31E-47EB-91D7-995830A3D4DD}" type="datetimeFigureOut">
              <a:rPr lang="en-US" smtClean="0"/>
              <a:t>4/26/2016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065E5-447E-4EBB-ABF7-680A22C657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635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EEB76-D31E-47EB-91D7-995830A3D4DD}" type="datetimeFigureOut">
              <a:rPr lang="en-US" smtClean="0"/>
              <a:t>4/26/2016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065E5-447E-4EBB-ABF7-680A22C657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529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EEB76-D31E-47EB-91D7-995830A3D4DD}" type="datetimeFigureOut">
              <a:rPr lang="en-US" smtClean="0"/>
              <a:t>4/26/2016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065E5-447E-4EBB-ABF7-680A22C657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824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EEB76-D31E-47EB-91D7-995830A3D4DD}" type="datetimeFigureOut">
              <a:rPr lang="en-US" smtClean="0"/>
              <a:t>4/26/2016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065E5-447E-4EBB-ABF7-680A22C657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209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EEB76-D31E-47EB-91D7-995830A3D4DD}" type="datetimeFigureOut">
              <a:rPr lang="en-US" smtClean="0"/>
              <a:t>4/26/2016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065E5-447E-4EBB-ABF7-680A22C657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295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EEB76-D31E-47EB-91D7-995830A3D4DD}" type="datetimeFigureOut">
              <a:rPr lang="en-US" smtClean="0"/>
              <a:t>4/26/2016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065E5-447E-4EBB-ABF7-680A22C657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846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EEB76-D31E-47EB-91D7-995830A3D4DD}" type="datetimeFigureOut">
              <a:rPr lang="en-US" smtClean="0"/>
              <a:t>4/26/2016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065E5-447E-4EBB-ABF7-680A22C657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552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EEB76-D31E-47EB-91D7-995830A3D4DD}" type="datetimeFigureOut">
              <a:rPr lang="en-US" smtClean="0"/>
              <a:t>4/26/2016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065E5-447E-4EBB-ABF7-680A22C657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71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EEB76-D31E-47EB-91D7-995830A3D4DD}" type="datetimeFigureOut">
              <a:rPr lang="en-US" smtClean="0"/>
              <a:t>4/26/2016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065E5-447E-4EBB-ABF7-680A22C657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209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EEB76-D31E-47EB-91D7-995830A3D4DD}" type="datetimeFigureOut">
              <a:rPr lang="en-US" smtClean="0"/>
              <a:t>4/26/2016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065E5-447E-4EBB-ABF7-680A22C657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638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EEB76-D31E-47EB-91D7-995830A3D4DD}" type="datetimeFigureOut">
              <a:rPr lang="en-US" smtClean="0"/>
              <a:t>4/26/2016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065E5-447E-4EBB-ABF7-680A22C657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572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5000"/>
            <a:lum/>
          </a:blip>
          <a:srcRect/>
          <a:stretch>
            <a:fillRect l="1000" t="10000" b="5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EEB76-D31E-47EB-91D7-995830A3D4DD}" type="datetimeFigureOut">
              <a:rPr lang="en-US" smtClean="0"/>
              <a:t>4/26/2016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065E5-447E-4EBB-ABF7-680A22C657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919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irk@kirkdavisaccounting.com.au" TargetMode="External"/><Relationship Id="rId2" Type="http://schemas.openxmlformats.org/officeDocument/2006/relationships/hyperlink" Target="http://www.kirkdavisaccounting.com.au/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kirk@kirkdavisaccounting.com.au" TargetMode="External"/><Relationship Id="rId2" Type="http://schemas.openxmlformats.org/officeDocument/2006/relationships/hyperlink" Target="http://www.kirkdavisaccounting.com.a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483" y="3466530"/>
            <a:ext cx="10515600" cy="3106217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en-US" sz="4400" b="1" dirty="0" smtClean="0"/>
          </a:p>
          <a:p>
            <a:pPr marL="0" indent="0" algn="ctr">
              <a:buNone/>
            </a:pPr>
            <a:r>
              <a:rPr lang="en-US" sz="2000" dirty="0" smtClean="0"/>
              <a:t>This </a:t>
            </a:r>
            <a:r>
              <a:rPr lang="en-US" sz="2000" dirty="0" smtClean="0"/>
              <a:t>presentation is general information only and you should seek advice on </a:t>
            </a:r>
          </a:p>
          <a:p>
            <a:pPr marL="0" indent="0" algn="ctr">
              <a:buNone/>
            </a:pPr>
            <a:r>
              <a:rPr lang="en-US" sz="2000" dirty="0" smtClean="0"/>
              <a:t>your specific circumstances.  </a:t>
            </a:r>
            <a:endParaRPr lang="en-US" sz="2000" dirty="0" smtClean="0"/>
          </a:p>
          <a:p>
            <a:pPr marL="0" indent="0" algn="ctr">
              <a:buNone/>
            </a:pPr>
            <a:endParaRPr lang="en-US" sz="2000" dirty="0" smtClean="0"/>
          </a:p>
          <a:p>
            <a:pPr marL="0" indent="0" algn="ctr">
              <a:buNone/>
            </a:pPr>
            <a:r>
              <a:rPr lang="en-US" sz="2000" b="1" dirty="0">
                <a:hlinkClick r:id="rId2"/>
              </a:rPr>
              <a:t>www.kirkdavisaccounting.com.au</a:t>
            </a:r>
            <a:endParaRPr lang="en-US" sz="2000" b="1" dirty="0"/>
          </a:p>
          <a:p>
            <a:pPr marL="0" indent="0" algn="ctr">
              <a:buNone/>
            </a:pPr>
            <a:r>
              <a:rPr lang="en-US" sz="2000" b="1" dirty="0">
                <a:hlinkClick r:id="rId3"/>
              </a:rPr>
              <a:t>kirk@kirkdavisaccounting.com.au</a:t>
            </a:r>
            <a:endParaRPr lang="en-US" sz="2000" b="1" dirty="0"/>
          </a:p>
          <a:p>
            <a:pPr marL="0" indent="0" algn="ctr">
              <a:buNone/>
            </a:pPr>
            <a:endParaRPr lang="en-US" sz="2000" dirty="0" smtClean="0"/>
          </a:p>
          <a:p>
            <a:pPr marL="0" indent="0" algn="ctr">
              <a:buNone/>
            </a:pPr>
            <a:r>
              <a:rPr lang="en-US" sz="2400" b="1" dirty="0" smtClean="0"/>
              <a:t>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94101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6582" y="1914812"/>
            <a:ext cx="9237785" cy="4617873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/>
              <a:t>There must be a clear link between the income earned and the expense incurred.</a:t>
            </a:r>
          </a:p>
          <a:p>
            <a:pPr marL="457200" indent="-457200" algn="l">
              <a:buAutoNum type="arabicPeriod"/>
            </a:pPr>
            <a:r>
              <a:rPr lang="en-US" sz="2000" dirty="0" smtClean="0"/>
              <a:t>Products purchased for personal use are not genuine business expenses</a:t>
            </a:r>
          </a:p>
          <a:p>
            <a:pPr marL="457200" indent="-457200" algn="l">
              <a:buAutoNum type="arabicPeriod"/>
            </a:pPr>
            <a:r>
              <a:rPr lang="en-US" sz="2000" dirty="0" smtClean="0"/>
              <a:t>Genuine business expenses can include the work related percentage of: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Motor vehicle and travel expenses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Home office expenses including rent, electricity and computers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Telephone and internet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Hostess gifts 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sz="2000" dirty="0" smtClean="0"/>
              <a:t>Professional </a:t>
            </a:r>
            <a:r>
              <a:rPr lang="en-AU" sz="2000" dirty="0"/>
              <a:t>seminars, courses, conferences and workshops or trade </a:t>
            </a:r>
            <a:r>
              <a:rPr lang="en-AU" sz="2000" dirty="0" smtClean="0"/>
              <a:t>books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sz="2000" dirty="0" smtClean="0"/>
              <a:t>Independent </a:t>
            </a:r>
            <a:r>
              <a:rPr lang="en-AU" sz="2000" dirty="0"/>
              <a:t>resellers can </a:t>
            </a:r>
            <a:r>
              <a:rPr lang="en-AU" sz="2000" dirty="0" smtClean="0"/>
              <a:t>include the </a:t>
            </a:r>
            <a:r>
              <a:rPr lang="en-AU" sz="2000" dirty="0"/>
              <a:t>cost of goods sold </a:t>
            </a:r>
            <a:r>
              <a:rPr lang="en-AU" sz="2000" dirty="0" smtClean="0"/>
              <a:t>(COGS) </a:t>
            </a:r>
            <a:endParaRPr lang="en-US" sz="2000" dirty="0" smtClean="0"/>
          </a:p>
          <a:p>
            <a:pPr marL="457200" indent="-457200" algn="l">
              <a:buAutoNum type="arabicPeriod"/>
            </a:pPr>
            <a:endParaRPr lang="en-US" sz="2000" dirty="0" smtClean="0"/>
          </a:p>
          <a:p>
            <a:pPr algn="l"/>
            <a:endParaRPr lang="en-US" sz="20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6582" y="552328"/>
            <a:ext cx="9144000" cy="10112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latin typeface="+mn-lt"/>
              </a:rPr>
              <a:t>Genuine Business Expenses</a:t>
            </a:r>
            <a:endParaRPr lang="en-US" sz="32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0957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6582" y="1914812"/>
            <a:ext cx="9237785" cy="4617873"/>
          </a:xfrm>
        </p:spPr>
        <p:txBody>
          <a:bodyPr>
            <a:normAutofit/>
          </a:bodyPr>
          <a:lstStyle/>
          <a:p>
            <a:pPr algn="l"/>
            <a:r>
              <a:rPr lang="en-AU" sz="2000" smtClean="0"/>
              <a:t>Independent salespeople </a:t>
            </a:r>
            <a:r>
              <a:rPr lang="en-AU" sz="2000" dirty="0" smtClean="0"/>
              <a:t>need </a:t>
            </a:r>
            <a:r>
              <a:rPr lang="en-AU" sz="2000" dirty="0"/>
              <a:t>to ensure </a:t>
            </a:r>
            <a:r>
              <a:rPr lang="en-AU" sz="2000" dirty="0" smtClean="0"/>
              <a:t>they keep </a:t>
            </a:r>
            <a:r>
              <a:rPr lang="en-AU" sz="2000" dirty="0"/>
              <a:t>appropriate </a:t>
            </a:r>
            <a:r>
              <a:rPr lang="en-AU" sz="2000" dirty="0" smtClean="0"/>
              <a:t>business and tax records for </a:t>
            </a:r>
            <a:r>
              <a:rPr lang="en-AU" sz="2000" dirty="0"/>
              <a:t>at least five years. It is important to note that </a:t>
            </a:r>
            <a:r>
              <a:rPr lang="en-AU" sz="2000" dirty="0" smtClean="0"/>
              <a:t>agents can </a:t>
            </a:r>
            <a:r>
              <a:rPr lang="en-AU" sz="2000" dirty="0"/>
              <a:t>scan and keep digital copies of </a:t>
            </a:r>
            <a:r>
              <a:rPr lang="en-AU" sz="2000" dirty="0" smtClean="0"/>
              <a:t>their records </a:t>
            </a:r>
            <a:r>
              <a:rPr lang="en-AU" sz="2000" dirty="0"/>
              <a:t>as long as </a:t>
            </a:r>
            <a:r>
              <a:rPr lang="en-AU" sz="2000" dirty="0" smtClean="0"/>
              <a:t>they can </a:t>
            </a:r>
            <a:r>
              <a:rPr lang="en-AU" sz="2000" dirty="0"/>
              <a:t>provide them to the ATO at a later </a:t>
            </a:r>
            <a:r>
              <a:rPr lang="en-AU" sz="2000" dirty="0" smtClean="0"/>
              <a:t>date. </a:t>
            </a:r>
            <a:endParaRPr lang="en-US" sz="2000" dirty="0"/>
          </a:p>
          <a:p>
            <a:pPr algn="l"/>
            <a:endParaRPr lang="en-US" sz="2000" dirty="0" smtClean="0"/>
          </a:p>
          <a:p>
            <a:pPr algn="l"/>
            <a:r>
              <a:rPr lang="en-US" sz="2000" dirty="0" smtClean="0"/>
              <a:t>Independent salespeople who start a company need to also keep their company records for seven years.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6582" y="552328"/>
            <a:ext cx="9144000" cy="10112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latin typeface="+mn-lt"/>
              </a:rPr>
              <a:t>Record Keeping Requirements </a:t>
            </a:r>
            <a:endParaRPr lang="en-US" sz="32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9566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597" y="2371536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b="1" dirty="0" smtClean="0"/>
          </a:p>
          <a:p>
            <a:pPr marL="0" indent="0" algn="ctr">
              <a:buNone/>
            </a:pPr>
            <a:endParaRPr lang="en-US" sz="4400" b="1" dirty="0"/>
          </a:p>
          <a:p>
            <a:pPr marL="0" indent="0" algn="ctr">
              <a:buNone/>
            </a:pPr>
            <a:endParaRPr lang="en-US" sz="4400" b="1" dirty="0"/>
          </a:p>
          <a:p>
            <a:pPr marL="0" indent="0" algn="ctr">
              <a:buNone/>
            </a:pPr>
            <a:r>
              <a:rPr lang="en-US" sz="2400" b="1" dirty="0" smtClean="0">
                <a:hlinkClick r:id="rId2"/>
              </a:rPr>
              <a:t>www.kirkdavisaccounting.com.au</a:t>
            </a:r>
            <a:endParaRPr lang="en-US" sz="2400" b="1" dirty="0" smtClean="0"/>
          </a:p>
          <a:p>
            <a:pPr marL="0" indent="0" algn="ctr">
              <a:buNone/>
            </a:pPr>
            <a:r>
              <a:rPr lang="en-US" sz="2400" b="1" dirty="0" smtClean="0">
                <a:hlinkClick r:id="rId3"/>
              </a:rPr>
              <a:t>kirk@kirkdavisaccounting.com.au</a:t>
            </a:r>
            <a:endParaRPr lang="en-US" sz="2400" b="1" dirty="0" smtClean="0"/>
          </a:p>
          <a:p>
            <a:pPr marL="0" indent="0" algn="ctr">
              <a:buNone/>
            </a:pPr>
            <a:r>
              <a:rPr lang="en-US" sz="2400" b="1" dirty="0" smtClean="0"/>
              <a:t>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17946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7646" y="1959350"/>
            <a:ext cx="9237785" cy="4646166"/>
          </a:xfrm>
        </p:spPr>
        <p:txBody>
          <a:bodyPr>
            <a:noAutofit/>
          </a:bodyPr>
          <a:lstStyle/>
          <a:p>
            <a:pPr algn="l"/>
            <a:r>
              <a:rPr lang="en-US" sz="2000" dirty="0" smtClean="0"/>
              <a:t>This webinar focuses on some of the issues and problems we have seen with </a:t>
            </a:r>
            <a:r>
              <a:rPr lang="en-US" sz="2000" dirty="0" smtClean="0"/>
              <a:t>independent </a:t>
            </a:r>
            <a:r>
              <a:rPr lang="en-US" sz="2000" dirty="0"/>
              <a:t>s</a:t>
            </a:r>
            <a:r>
              <a:rPr lang="en-US" sz="2000" dirty="0" smtClean="0"/>
              <a:t>alespeople</a:t>
            </a:r>
            <a:r>
              <a:rPr lang="en-US" sz="2000" dirty="0" smtClean="0"/>
              <a:t>.   </a:t>
            </a:r>
          </a:p>
          <a:p>
            <a:pPr marL="457200" indent="-457200" algn="l">
              <a:buAutoNum type="arabicPeriod"/>
            </a:pPr>
            <a:r>
              <a:rPr lang="en-US" sz="2000" dirty="0" smtClean="0"/>
              <a:t>Background and experience</a:t>
            </a:r>
          </a:p>
          <a:p>
            <a:pPr marL="457200" indent="-457200" algn="l">
              <a:buAutoNum type="arabicPeriod"/>
            </a:pPr>
            <a:r>
              <a:rPr lang="en-US" sz="2000" dirty="0" smtClean="0"/>
              <a:t>Who is entitled to an Australian Business Number (ABN)</a:t>
            </a:r>
          </a:p>
          <a:p>
            <a:pPr marL="457200" indent="-457200" algn="l">
              <a:buAutoNum type="arabicPeriod"/>
            </a:pPr>
            <a:r>
              <a:rPr lang="en-US" sz="2000" dirty="0" smtClean="0"/>
              <a:t>What are the consequences of paying agents who don’t have an ABN</a:t>
            </a:r>
          </a:p>
          <a:p>
            <a:pPr marL="457200" indent="-457200" algn="l">
              <a:buAutoNum type="arabicPeriod"/>
            </a:pPr>
            <a:r>
              <a:rPr lang="en-US" sz="2000" dirty="0" smtClean="0"/>
              <a:t>How does Goods and Services Tax (GST) effect the Direct Selling / MLM industry</a:t>
            </a:r>
          </a:p>
          <a:p>
            <a:pPr marL="457200" indent="-457200" algn="l">
              <a:buFont typeface="Arial" panose="020B0604020202020204" pitchFamily="34" charset="0"/>
              <a:buAutoNum type="arabicPeriod"/>
            </a:pPr>
            <a:r>
              <a:rPr lang="en-US" sz="2000" dirty="0"/>
              <a:t>Recipient Created Tax Invoices (RCTI)</a:t>
            </a:r>
          </a:p>
          <a:p>
            <a:pPr marL="457200" indent="-457200" algn="l">
              <a:buAutoNum type="arabicPeriod"/>
            </a:pPr>
            <a:r>
              <a:rPr lang="en-US" sz="2000" dirty="0" smtClean="0"/>
              <a:t>MLM purchases for personal use</a:t>
            </a:r>
          </a:p>
          <a:p>
            <a:pPr marL="457200" indent="-457200" algn="l">
              <a:buAutoNum type="arabicPeriod"/>
            </a:pPr>
            <a:r>
              <a:rPr lang="en-US" sz="2000" dirty="0" smtClean="0"/>
              <a:t>Providing year end commission summaries  </a:t>
            </a:r>
          </a:p>
          <a:p>
            <a:pPr marL="457200" indent="-457200" algn="l">
              <a:buFont typeface="Arial" panose="020B0604020202020204" pitchFamily="34" charset="0"/>
              <a:buAutoNum type="arabicPeriod"/>
            </a:pPr>
            <a:r>
              <a:rPr lang="en-US" sz="2000" dirty="0"/>
              <a:t>Genuine </a:t>
            </a:r>
            <a:r>
              <a:rPr lang="en-US" sz="2000" dirty="0" smtClean="0"/>
              <a:t>business expenses</a:t>
            </a:r>
          </a:p>
          <a:p>
            <a:pPr marL="457200" indent="-457200" algn="l">
              <a:buFont typeface="Arial" panose="020B0604020202020204" pitchFamily="34" charset="0"/>
              <a:buAutoNum type="arabicPeriod"/>
            </a:pPr>
            <a:r>
              <a:rPr lang="en-US" sz="2000" dirty="0" smtClean="0"/>
              <a:t>Record keeping requirements </a:t>
            </a:r>
            <a:endParaRPr lang="en-US" sz="2000" dirty="0"/>
          </a:p>
          <a:p>
            <a:pPr marL="457200" indent="-457200" algn="l">
              <a:buAutoNum type="arabicPeriod"/>
            </a:pPr>
            <a:endParaRPr lang="en-US" sz="2000" dirty="0" smtClean="0"/>
          </a:p>
          <a:p>
            <a:pPr marL="457200" indent="-457200" algn="l">
              <a:buAutoNum type="arabicPeriod"/>
            </a:pPr>
            <a:endParaRPr lang="en-US" sz="20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6582" y="552328"/>
            <a:ext cx="9144000" cy="10112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latin typeface="+mn-lt"/>
              </a:rPr>
              <a:t>Topics Covered</a:t>
            </a:r>
            <a:endParaRPr lang="en-US" sz="32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8321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1824074"/>
            <a:ext cx="9237785" cy="5033926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/>
              <a:t>Direct selling experience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Grew up in the industry and worked for a law firm </a:t>
            </a:r>
            <a:r>
              <a:rPr lang="en-US" sz="2000" dirty="0" err="1" smtClean="0"/>
              <a:t>specialising</a:t>
            </a:r>
            <a:r>
              <a:rPr lang="en-US" sz="2000" dirty="0" smtClean="0"/>
              <a:t> in direct selling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Worked as an </a:t>
            </a:r>
            <a:r>
              <a:rPr lang="en-US" sz="2000" dirty="0" smtClean="0"/>
              <a:t>independent </a:t>
            </a:r>
            <a:r>
              <a:rPr lang="en-US" sz="2000" dirty="0"/>
              <a:t>s</a:t>
            </a:r>
            <a:r>
              <a:rPr lang="en-US" sz="2000" dirty="0" smtClean="0"/>
              <a:t>alesperson </a:t>
            </a:r>
            <a:r>
              <a:rPr lang="en-US" sz="2000" dirty="0" smtClean="0"/>
              <a:t>for: </a:t>
            </a:r>
          </a:p>
          <a:p>
            <a:pPr marL="457200" indent="-457200" algn="l">
              <a:buAutoNum type="arabicPeriod"/>
            </a:pPr>
            <a:r>
              <a:rPr lang="en-US" sz="2000" dirty="0" smtClean="0"/>
              <a:t>Australian Aqua Air (‘Rainbow’ vacuum cleaners)</a:t>
            </a:r>
          </a:p>
          <a:p>
            <a:pPr marL="457200" indent="-457200" algn="l">
              <a:buAutoNum type="arabicPeriod"/>
            </a:pPr>
            <a:r>
              <a:rPr lang="en-US" sz="2000" dirty="0" smtClean="0"/>
              <a:t>World Book (encyclopedia) </a:t>
            </a:r>
          </a:p>
          <a:p>
            <a:pPr marL="457200" indent="-457200" algn="l">
              <a:buAutoNum type="arabicPeriod"/>
            </a:pPr>
            <a:r>
              <a:rPr lang="en-US" sz="2000" dirty="0" smtClean="0"/>
              <a:t>Vapor Master (steam cleaners)  </a:t>
            </a:r>
          </a:p>
          <a:p>
            <a:pPr algn="l"/>
            <a:endParaRPr lang="en-US" sz="2000" dirty="0" smtClean="0"/>
          </a:p>
          <a:p>
            <a:pPr algn="l"/>
            <a:r>
              <a:rPr lang="en-US" sz="2000" b="1" dirty="0" smtClean="0"/>
              <a:t>Accounting and business advisor </a:t>
            </a:r>
          </a:p>
          <a:p>
            <a:pPr marL="457200" indent="-457200" algn="l">
              <a:buAutoNum type="arabicPeriod"/>
            </a:pPr>
            <a:r>
              <a:rPr lang="en-US" sz="2000" dirty="0" smtClean="0"/>
              <a:t>Worked at a BRW top 100 accounting firm</a:t>
            </a:r>
          </a:p>
          <a:p>
            <a:pPr marL="457200" indent="-457200" algn="l">
              <a:buAutoNum type="arabicPeriod"/>
            </a:pPr>
            <a:r>
              <a:rPr lang="en-US" sz="2000" dirty="0" smtClean="0"/>
              <a:t>Started my own firm in 2011 </a:t>
            </a:r>
            <a:r>
              <a:rPr lang="en-US" sz="2000" dirty="0" err="1" smtClean="0"/>
              <a:t>specialising</a:t>
            </a:r>
            <a:r>
              <a:rPr lang="en-US" sz="2000" dirty="0" smtClean="0"/>
              <a:t> in the direct selling / MLM industry </a:t>
            </a:r>
          </a:p>
          <a:p>
            <a:pPr marL="457200" indent="-457200" algn="l">
              <a:buAutoNum type="arabicPeriod"/>
            </a:pPr>
            <a:r>
              <a:rPr lang="en-US" sz="2000" dirty="0" smtClean="0"/>
              <a:t>Joined the Australian DSA as a suppler member in 2015</a:t>
            </a:r>
          </a:p>
          <a:p>
            <a:pPr marL="457200" indent="-457200" algn="l">
              <a:buAutoNum type="arabicPeriod"/>
            </a:pPr>
            <a:r>
              <a:rPr lang="en-US" sz="2000" dirty="0" smtClean="0"/>
              <a:t>Presented to a number of top 100 USA direct selling / MLM companies</a:t>
            </a:r>
          </a:p>
          <a:p>
            <a:pPr marL="457200" indent="-457200" algn="l">
              <a:buAutoNum type="arabicPeriod"/>
            </a:pPr>
            <a:endParaRPr lang="en-US" sz="20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6582" y="552328"/>
            <a:ext cx="9144000" cy="10112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latin typeface="+mn-lt"/>
              </a:rPr>
              <a:t>Our Background</a:t>
            </a:r>
            <a:endParaRPr lang="en-US" sz="32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5499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6582" y="1901165"/>
            <a:ext cx="9237785" cy="4839288"/>
          </a:xfrm>
        </p:spPr>
        <p:txBody>
          <a:bodyPr>
            <a:normAutofit/>
          </a:bodyPr>
          <a:lstStyle/>
          <a:p>
            <a:pPr algn="l"/>
            <a:r>
              <a:rPr lang="en-AU" sz="2000" dirty="0"/>
              <a:t>A business can often be characterised as having some of the following:</a:t>
            </a:r>
            <a:endParaRPr lang="en-US" sz="2000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AU" sz="2000" dirty="0" smtClean="0"/>
              <a:t>The </a:t>
            </a:r>
            <a:r>
              <a:rPr lang="en-AU" sz="2000" dirty="0"/>
              <a:t>activities performed have a commercial character and they are being done for the purpose and likelihood of earning a </a:t>
            </a:r>
            <a:r>
              <a:rPr lang="en-AU" sz="2000" dirty="0" smtClean="0"/>
              <a:t>profit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AU" sz="2000" dirty="0"/>
              <a:t>R</a:t>
            </a:r>
            <a:r>
              <a:rPr lang="en-AU" sz="2000" dirty="0" smtClean="0"/>
              <a:t>epeating transactions </a:t>
            </a:r>
            <a:r>
              <a:rPr lang="en-AU" sz="2000" dirty="0"/>
              <a:t>and </a:t>
            </a:r>
            <a:r>
              <a:rPr lang="en-AU" sz="2000" dirty="0" smtClean="0"/>
              <a:t>appropriate </a:t>
            </a:r>
            <a:r>
              <a:rPr lang="en-AU" sz="2000" dirty="0"/>
              <a:t>business </a:t>
            </a:r>
            <a:r>
              <a:rPr lang="en-AU" sz="2000" dirty="0" smtClean="0"/>
              <a:t>records are kept 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AU" sz="2000" dirty="0" smtClean="0"/>
              <a:t>There is a </a:t>
            </a:r>
            <a:r>
              <a:rPr lang="en-AU" sz="2000" dirty="0"/>
              <a:t>separate bank account, a registered business name and other </a:t>
            </a:r>
            <a:r>
              <a:rPr lang="en-AU" sz="2000" dirty="0" smtClean="0"/>
              <a:t>registrations</a:t>
            </a:r>
          </a:p>
          <a:p>
            <a:pPr lvl="0" algn="l"/>
            <a:endParaRPr lang="en-US" sz="2000" dirty="0" smtClean="0"/>
          </a:p>
          <a:p>
            <a:pPr lvl="0" algn="l"/>
            <a:r>
              <a:rPr lang="en-US" sz="2000" dirty="0" smtClean="0"/>
              <a:t>We often hear complaints where independent salespeople promote a ‘business opportunity’, however the downline ABN applications are rejected by the ATO for being too similar to a hobby.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6582" y="552328"/>
            <a:ext cx="9144000" cy="10112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latin typeface="+mn-lt"/>
              </a:rPr>
              <a:t>Business or Hobby</a:t>
            </a:r>
            <a:endParaRPr lang="en-US" sz="32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9839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6582" y="1901165"/>
            <a:ext cx="9237785" cy="4839288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A genuine business needs an Australian Business Number (ABN)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There is often confusion as the USA doesn’t have a business number requirement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Where the business makes payments to agents who don’t have an ABN: </a:t>
            </a:r>
          </a:p>
          <a:p>
            <a:pPr algn="l"/>
            <a:r>
              <a:rPr lang="en-US" sz="2000" dirty="0">
                <a:sym typeface="Wingdings" panose="05000000000000000000" pitchFamily="2" charset="2"/>
              </a:rPr>
              <a:t>	</a:t>
            </a:r>
            <a:r>
              <a:rPr lang="en-US" sz="2000" dirty="0" smtClean="0">
                <a:sym typeface="Wingdings" panose="05000000000000000000" pitchFamily="2" charset="2"/>
              </a:rPr>
              <a:t> </a:t>
            </a:r>
            <a:r>
              <a:rPr lang="en-US" sz="2000" dirty="0">
                <a:sym typeface="Wingdings" panose="05000000000000000000" pitchFamily="2" charset="2"/>
              </a:rPr>
              <a:t>B</a:t>
            </a:r>
            <a:r>
              <a:rPr lang="en-US" sz="2000" dirty="0" smtClean="0">
                <a:sym typeface="Wingdings" panose="05000000000000000000" pitchFamily="2" charset="2"/>
              </a:rPr>
              <a:t>usiness needs to withhold 49% of the payment and report it to the ATO</a:t>
            </a:r>
          </a:p>
          <a:p>
            <a:pPr algn="l"/>
            <a:r>
              <a:rPr lang="en-US" sz="2000" dirty="0">
                <a:sym typeface="Wingdings" panose="05000000000000000000" pitchFamily="2" charset="2"/>
              </a:rPr>
              <a:t>	</a:t>
            </a:r>
            <a:r>
              <a:rPr lang="en-US" sz="2000" dirty="0" smtClean="0">
                <a:sym typeface="Wingdings" panose="05000000000000000000" pitchFamily="2" charset="2"/>
              </a:rPr>
              <a:t> ATO assumes the business did withhold the 49%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ym typeface="Wingdings" panose="05000000000000000000" pitchFamily="2" charset="2"/>
              </a:rPr>
              <a:t>$10,000pa threshold for DSA members:</a:t>
            </a:r>
          </a:p>
          <a:p>
            <a:pPr algn="l"/>
            <a:r>
              <a:rPr lang="en-US" sz="2000" dirty="0">
                <a:sym typeface="Wingdings" panose="05000000000000000000" pitchFamily="2" charset="2"/>
              </a:rPr>
              <a:t>	</a:t>
            </a:r>
            <a:r>
              <a:rPr lang="en-US" sz="2000" dirty="0" smtClean="0">
                <a:sym typeface="Wingdings" panose="05000000000000000000" pitchFamily="2" charset="2"/>
              </a:rPr>
              <a:t> DSA members need a mechanism to check ABNs to identify when individual 	agent commissions approach $10,000pa</a:t>
            </a:r>
          </a:p>
          <a:p>
            <a:pPr algn="l"/>
            <a:r>
              <a:rPr lang="en-US" sz="2000" dirty="0">
                <a:sym typeface="Wingdings" panose="05000000000000000000" pitchFamily="2" charset="2"/>
              </a:rPr>
              <a:t>	</a:t>
            </a:r>
            <a:r>
              <a:rPr lang="en-US" sz="2000" dirty="0" smtClean="0">
                <a:sym typeface="Wingdings" panose="05000000000000000000" pitchFamily="2" charset="2"/>
              </a:rPr>
              <a:t> We often see that commission payments are above the $10,000pa 	exemption, but there is still no ABN and no ABN withholding </a:t>
            </a:r>
            <a:endParaRPr lang="en-US" sz="2000" dirty="0" smtClean="0"/>
          </a:p>
          <a:p>
            <a:pPr algn="l"/>
            <a:endParaRPr lang="en-US" sz="20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6582" y="552328"/>
            <a:ext cx="9144000" cy="10112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latin typeface="+mn-lt"/>
              </a:rPr>
              <a:t>Australian Business Number (ABN)</a:t>
            </a:r>
            <a:endParaRPr lang="en-US" sz="32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3833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6582" y="1901165"/>
            <a:ext cx="9237785" cy="4839288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Businesses normally do not charge GST where customers import products directly: </a:t>
            </a:r>
          </a:p>
          <a:p>
            <a:pPr algn="l"/>
            <a:r>
              <a:rPr lang="en-US" sz="2000" dirty="0">
                <a:sym typeface="Wingdings" panose="05000000000000000000" pitchFamily="2" charset="2"/>
              </a:rPr>
              <a:t>	</a:t>
            </a:r>
            <a:r>
              <a:rPr lang="en-US" sz="2000" dirty="0" smtClean="0">
                <a:sym typeface="Wingdings" panose="05000000000000000000" pitchFamily="2" charset="2"/>
              </a:rPr>
              <a:t> Customs charges GST to the importer directly</a:t>
            </a:r>
          </a:p>
          <a:p>
            <a:pPr algn="l"/>
            <a:r>
              <a:rPr lang="en-US" sz="2000" dirty="0">
                <a:sym typeface="Wingdings" panose="05000000000000000000" pitchFamily="2" charset="2"/>
              </a:rPr>
              <a:t>	</a:t>
            </a:r>
            <a:r>
              <a:rPr lang="en-US" sz="2000" dirty="0" smtClean="0">
                <a:sym typeface="Wingdings" panose="05000000000000000000" pitchFamily="2" charset="2"/>
              </a:rPr>
              <a:t> We have seen agents and customers </a:t>
            </a:r>
            <a:r>
              <a:rPr lang="en-US" sz="2000" dirty="0" smtClean="0">
                <a:sym typeface="Wingdings" panose="05000000000000000000" pitchFamily="2" charset="2"/>
              </a:rPr>
              <a:t>effectively paying </a:t>
            </a:r>
            <a:r>
              <a:rPr lang="en-US" sz="2000" dirty="0" smtClean="0">
                <a:sym typeface="Wingdings" panose="05000000000000000000" pitchFamily="2" charset="2"/>
              </a:rPr>
              <a:t>GST twice   </a:t>
            </a:r>
            <a:endParaRPr lang="en-US" sz="20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Commission payments need to include GST where the independent salesperson is registered for GST:</a:t>
            </a:r>
          </a:p>
          <a:p>
            <a:pPr algn="l"/>
            <a:r>
              <a:rPr lang="en-US" sz="2000" dirty="0" smtClean="0">
                <a:sym typeface="Wingdings" panose="05000000000000000000" pitchFamily="2" charset="2"/>
              </a:rPr>
              <a:t>	 Agents often register for GST before reaching the $75,000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smtClean="0">
                <a:sym typeface="Wingdings" panose="05000000000000000000" pitchFamily="2" charset="2"/>
              </a:rPr>
              <a:t>threshold</a:t>
            </a:r>
          </a:p>
          <a:p>
            <a:pPr algn="l"/>
            <a:r>
              <a:rPr lang="en-US" sz="2000" dirty="0">
                <a:sym typeface="Wingdings" panose="05000000000000000000" pitchFamily="2" charset="2"/>
              </a:rPr>
              <a:t>	</a:t>
            </a:r>
            <a:r>
              <a:rPr lang="en-US" sz="2000" dirty="0" smtClean="0">
                <a:sym typeface="Wingdings" panose="05000000000000000000" pitchFamily="2" charset="2"/>
              </a:rPr>
              <a:t> Agents often already have GST registration from a previous business</a:t>
            </a:r>
          </a:p>
          <a:p>
            <a:pPr algn="l"/>
            <a:r>
              <a:rPr lang="en-US" sz="2000" dirty="0">
                <a:sym typeface="Wingdings" panose="05000000000000000000" pitchFamily="2" charset="2"/>
              </a:rPr>
              <a:t>	</a:t>
            </a:r>
            <a:r>
              <a:rPr lang="en-US" sz="2000" dirty="0" smtClean="0">
                <a:sym typeface="Wingdings" panose="05000000000000000000" pitchFamily="2" charset="2"/>
              </a:rPr>
              <a:t> Independent salespeople may earn $30,000 from 3 different companies 	and therefore be required to register for GST</a:t>
            </a:r>
          </a:p>
          <a:p>
            <a:pPr algn="l"/>
            <a:r>
              <a:rPr lang="en-US" sz="2000" dirty="0">
                <a:sym typeface="Wingdings" panose="05000000000000000000" pitchFamily="2" charset="2"/>
              </a:rPr>
              <a:t>	</a:t>
            </a:r>
            <a:endParaRPr lang="en-US" sz="20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6582" y="552328"/>
            <a:ext cx="9144000" cy="10112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latin typeface="+mn-lt"/>
              </a:rPr>
              <a:t>Goods and Services Tax (GST)</a:t>
            </a:r>
            <a:endParaRPr lang="en-US" sz="32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53704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6582" y="1914812"/>
            <a:ext cx="9237785" cy="4617873"/>
          </a:xfrm>
        </p:spPr>
        <p:txBody>
          <a:bodyPr>
            <a:normAutofit/>
          </a:bodyPr>
          <a:lstStyle/>
          <a:p>
            <a:pPr algn="l"/>
            <a:r>
              <a:rPr lang="en-US" sz="2000" dirty="0"/>
              <a:t>Recipient Created </a:t>
            </a:r>
            <a:r>
              <a:rPr lang="en-US" sz="2000" dirty="0" smtClean="0"/>
              <a:t>Tax Invoices are </a:t>
            </a:r>
            <a:r>
              <a:rPr lang="en-US" sz="2000" dirty="0"/>
              <a:t>issued </a:t>
            </a:r>
            <a:r>
              <a:rPr lang="en-US" sz="2000" dirty="0" smtClean="0"/>
              <a:t>by the recipient of the supply (direct selling business) rather </a:t>
            </a:r>
            <a:r>
              <a:rPr lang="en-US" sz="2000" dirty="0"/>
              <a:t>than by the </a:t>
            </a:r>
            <a:r>
              <a:rPr lang="en-US" sz="2000" dirty="0" smtClean="0"/>
              <a:t>supplier (independent salesperson). We have identified a number of common issues effecting direct selling businesses:</a:t>
            </a:r>
          </a:p>
          <a:p>
            <a:pPr marL="457200" indent="-457200" algn="l">
              <a:buAutoNum type="arabicPeriod"/>
            </a:pPr>
            <a:r>
              <a:rPr lang="en-US" sz="2000" dirty="0" smtClean="0"/>
              <a:t>Independent salespeople fail to register for GST</a:t>
            </a:r>
          </a:p>
          <a:p>
            <a:pPr marL="457200" indent="-457200" algn="l">
              <a:buAutoNum type="arabicPeriod"/>
            </a:pPr>
            <a:r>
              <a:rPr lang="en-US" sz="2000" dirty="0" smtClean="0"/>
              <a:t>The direct selling business and the independent salesperson do not have </a:t>
            </a:r>
            <a:r>
              <a:rPr lang="en-US" sz="2000" dirty="0"/>
              <a:t>a </a:t>
            </a:r>
            <a:r>
              <a:rPr lang="en-US" sz="2000" b="1" dirty="0"/>
              <a:t>written agreement</a:t>
            </a:r>
            <a:r>
              <a:rPr lang="en-US" sz="2000" dirty="0"/>
              <a:t> </a:t>
            </a:r>
            <a:r>
              <a:rPr lang="en-US" sz="2000" dirty="0" smtClean="0"/>
              <a:t>in place specifying the </a:t>
            </a:r>
            <a:r>
              <a:rPr lang="en-US" sz="2000" dirty="0"/>
              <a:t>supplies to which </a:t>
            </a:r>
            <a:r>
              <a:rPr lang="en-US" sz="2000" dirty="0" smtClean="0"/>
              <a:t>the RCTI relates</a:t>
            </a:r>
          </a:p>
          <a:p>
            <a:pPr marL="457200" indent="-457200" algn="l">
              <a:buAutoNum type="arabicPeriod"/>
            </a:pPr>
            <a:r>
              <a:rPr lang="en-US" sz="2000" dirty="0" smtClean="0"/>
              <a:t>The direct selling business often does not </a:t>
            </a:r>
            <a:r>
              <a:rPr lang="en-US" sz="2000" dirty="0" err="1" smtClean="0"/>
              <a:t>realise</a:t>
            </a:r>
            <a:r>
              <a:rPr lang="en-US" sz="2000" dirty="0" smtClean="0"/>
              <a:t> that it is required to </a:t>
            </a:r>
            <a:r>
              <a:rPr lang="en-US" sz="2000" b="1" dirty="0" smtClean="0"/>
              <a:t>indemnify</a:t>
            </a:r>
            <a:r>
              <a:rPr lang="en-US" sz="2000" dirty="0" smtClean="0"/>
              <a:t> the independent salesperson for </a:t>
            </a:r>
            <a:r>
              <a:rPr lang="en-US" sz="2000" dirty="0"/>
              <a:t>any liability for GST and </a:t>
            </a:r>
            <a:r>
              <a:rPr lang="en-US" sz="2000" dirty="0" smtClean="0"/>
              <a:t>penalties that </a:t>
            </a:r>
            <a:r>
              <a:rPr lang="en-US" sz="2000" dirty="0"/>
              <a:t>may arise from an understatement of the GST </a:t>
            </a:r>
            <a:r>
              <a:rPr lang="en-US" sz="2000" dirty="0" smtClean="0"/>
              <a:t>payable</a:t>
            </a:r>
            <a:endParaRPr lang="en-US" sz="2000" dirty="0"/>
          </a:p>
          <a:p>
            <a:pPr marL="342900" indent="-342900" algn="l">
              <a:buFont typeface="Wingdings" panose="05000000000000000000" pitchFamily="2" charset="2"/>
              <a:buChar char="à"/>
            </a:pPr>
            <a:r>
              <a:rPr lang="en-US" sz="2000" dirty="0" smtClean="0">
                <a:sym typeface="Wingdings" panose="05000000000000000000" pitchFamily="2" charset="2"/>
              </a:rPr>
              <a:t>There is a potential liability for GST and fines to the direct selling company  </a:t>
            </a:r>
            <a:endParaRPr lang="en-US" sz="20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6582" y="552328"/>
            <a:ext cx="9144000" cy="10112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latin typeface="+mn-lt"/>
              </a:rPr>
              <a:t>Recipient Created Tax Invoices (RCTI)</a:t>
            </a:r>
            <a:endParaRPr lang="en-US" sz="32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839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6582" y="1914812"/>
            <a:ext cx="9237785" cy="3131973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/>
              <a:t>Direct selling companies promote a business opportunity and often say that being on </a:t>
            </a:r>
            <a:r>
              <a:rPr lang="en-US" sz="2000" dirty="0" err="1" smtClean="0"/>
              <a:t>autoship</a:t>
            </a:r>
            <a:r>
              <a:rPr lang="en-US" sz="2000" dirty="0" smtClean="0"/>
              <a:t> is a genuine business expense as it’s a requirement to earn commissions.</a:t>
            </a:r>
            <a:endParaRPr lang="en-US" sz="2000" dirty="0"/>
          </a:p>
          <a:p>
            <a:pPr algn="l"/>
            <a:r>
              <a:rPr lang="en-US" sz="2000" b="1" dirty="0" smtClean="0"/>
              <a:t>Personal use</a:t>
            </a:r>
          </a:p>
          <a:p>
            <a:pPr algn="l"/>
            <a:r>
              <a:rPr lang="en-US" sz="2000" dirty="0" smtClean="0"/>
              <a:t>However, where </a:t>
            </a:r>
            <a:r>
              <a:rPr lang="en-US" sz="2000" dirty="0"/>
              <a:t>independent salespeople </a:t>
            </a:r>
            <a:r>
              <a:rPr lang="en-US" sz="2000" dirty="0" smtClean="0"/>
              <a:t>purchase products </a:t>
            </a:r>
            <a:r>
              <a:rPr lang="en-US" sz="2000" dirty="0"/>
              <a:t>for personal </a:t>
            </a:r>
            <a:r>
              <a:rPr lang="en-US" sz="2000" dirty="0" smtClean="0"/>
              <a:t>use (</a:t>
            </a:r>
            <a:r>
              <a:rPr lang="en-US" sz="2000" dirty="0" err="1" smtClean="0"/>
              <a:t>eg</a:t>
            </a:r>
            <a:r>
              <a:rPr lang="en-US" sz="2000" dirty="0" smtClean="0"/>
              <a:t> on </a:t>
            </a:r>
            <a:r>
              <a:rPr lang="en-US" sz="2000" dirty="0" err="1" smtClean="0"/>
              <a:t>autoship</a:t>
            </a:r>
            <a:r>
              <a:rPr lang="en-US" sz="2000" dirty="0" smtClean="0"/>
              <a:t>), such purchases are private in nature and therefore not a genuine business expense.</a:t>
            </a:r>
          </a:p>
          <a:p>
            <a:pPr algn="l"/>
            <a:r>
              <a:rPr lang="en-US" sz="2000" dirty="0" smtClean="0"/>
              <a:t>Furthermore, purchases for personal use would normally not attract GST on the associated commissions for these purchases.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6582" y="552328"/>
            <a:ext cx="9144000" cy="10112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latin typeface="+mn-lt"/>
              </a:rPr>
              <a:t>MLM Purchases for Personal </a:t>
            </a:r>
            <a:r>
              <a:rPr lang="en-US" sz="3200" b="1" dirty="0">
                <a:latin typeface="+mn-lt"/>
              </a:rPr>
              <a:t>U</a:t>
            </a:r>
            <a:r>
              <a:rPr lang="en-US" sz="3200" b="1" dirty="0" smtClean="0">
                <a:latin typeface="+mn-lt"/>
              </a:rPr>
              <a:t>se</a:t>
            </a:r>
            <a:endParaRPr lang="en-US" sz="32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982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6582" y="1914812"/>
            <a:ext cx="9237785" cy="4617873"/>
          </a:xfrm>
        </p:spPr>
        <p:txBody>
          <a:bodyPr>
            <a:normAutofit/>
          </a:bodyPr>
          <a:lstStyle/>
          <a:p>
            <a:pPr algn="l"/>
            <a:r>
              <a:rPr lang="en-US" sz="2000" dirty="0"/>
              <a:t>Our firm encourages direct selling / MLM companies to issue annual commission summaries to independent </a:t>
            </a:r>
            <a:r>
              <a:rPr lang="en-US" sz="2000" dirty="0" smtClean="0"/>
              <a:t>salespeople. </a:t>
            </a:r>
            <a:r>
              <a:rPr lang="en-US" sz="2000" dirty="0"/>
              <a:t>These summaries can simplify the process for independent salespeople </a:t>
            </a:r>
            <a:r>
              <a:rPr lang="en-US" sz="2000" dirty="0" smtClean="0"/>
              <a:t>in preparing their </a:t>
            </a:r>
            <a:r>
              <a:rPr lang="en-US" sz="2000" dirty="0"/>
              <a:t>personal year end tax returns.</a:t>
            </a:r>
          </a:p>
          <a:p>
            <a:pPr algn="l"/>
            <a:r>
              <a:rPr lang="en-US" sz="2000" dirty="0"/>
              <a:t>These commission summaries </a:t>
            </a:r>
            <a:r>
              <a:rPr lang="en-US" sz="2000" dirty="0" smtClean="0"/>
              <a:t>could include:</a:t>
            </a:r>
            <a:endParaRPr lang="en-US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The </a:t>
            </a:r>
            <a:r>
              <a:rPr lang="en-US" sz="2000" dirty="0"/>
              <a:t>direct selling company’s name and </a:t>
            </a:r>
            <a:r>
              <a:rPr lang="en-US" sz="2000" dirty="0" smtClean="0"/>
              <a:t>ABN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The name</a:t>
            </a:r>
            <a:r>
              <a:rPr lang="en-US" sz="2000" dirty="0"/>
              <a:t>, address and ABN of the independent </a:t>
            </a:r>
            <a:r>
              <a:rPr lang="en-US" sz="2000" dirty="0" smtClean="0"/>
              <a:t>salesperson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A </a:t>
            </a:r>
            <a:r>
              <a:rPr lang="en-US" sz="2000" dirty="0"/>
              <a:t>description of the income </a:t>
            </a:r>
            <a:r>
              <a:rPr lang="en-US" sz="2000" dirty="0" smtClean="0"/>
              <a:t>earned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Any GST included in the commission payments  </a:t>
            </a:r>
          </a:p>
          <a:p>
            <a:pPr algn="l"/>
            <a:endParaRPr lang="en-US" sz="20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6582" y="552328"/>
            <a:ext cx="9144000" cy="10112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latin typeface="+mn-lt"/>
              </a:rPr>
              <a:t>MLM Year End Commission Summaries</a:t>
            </a:r>
            <a:endParaRPr lang="en-US" sz="32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4683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1570</TotalTime>
  <Words>787</Words>
  <Application>Microsoft Office PowerPoint</Application>
  <PresentationFormat>Widescreen</PresentationFormat>
  <Paragraphs>95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Direct Sales Compliance</dc:title>
  <dc:creator>Kirk</dc:creator>
  <cp:lastModifiedBy>Kirk</cp:lastModifiedBy>
  <cp:revision>221</cp:revision>
  <dcterms:created xsi:type="dcterms:W3CDTF">2016-03-17T05:18:23Z</dcterms:created>
  <dcterms:modified xsi:type="dcterms:W3CDTF">2016-04-25T21:44:58Z</dcterms:modified>
</cp:coreProperties>
</file>